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57" r:id="rId4"/>
    <p:sldId id="266" r:id="rId5"/>
    <p:sldId id="258" r:id="rId6"/>
    <p:sldId id="259" r:id="rId7"/>
    <p:sldId id="262" r:id="rId8"/>
    <p:sldId id="265" r:id="rId9"/>
    <p:sldId id="268" r:id="rId10"/>
    <p:sldId id="271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18288000" cy="10287000"/>
  <p:notesSz cx="6858000" cy="9144000"/>
  <p:embeddedFontLst>
    <p:embeddedFont>
      <p:font typeface="モトヤゴシック w" panose="020B0400000000000000" pitchFamily="34" charset="-12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9D9"/>
    <a:srgbClr val="E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 autoAdjust="0"/>
    <p:restoredTop sz="96395" autoAdjust="0"/>
  </p:normalViewPr>
  <p:slideViewPr>
    <p:cSldViewPr>
      <p:cViewPr varScale="1">
        <p:scale>
          <a:sx n="81" d="100"/>
          <a:sy n="81" d="100"/>
        </p:scale>
        <p:origin x="208" y="28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61E7F-A1A6-3242-9861-24E25CAD7621}" type="datetimeFigureOut">
              <a:t>2024/03/01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EC52B-E2A4-9240-A441-BA5013608727}" type="slidenum"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0388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EC52B-E2A4-9240-A441-BA5013608727}" type="slidenum">
              <a:t>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774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91631" y="9229725"/>
            <a:ext cx="20883218" cy="0"/>
          </a:xfrm>
          <a:prstGeom prst="line">
            <a:avLst/>
          </a:prstGeom>
          <a:ln w="57150" cap="flat">
            <a:solidFill>
              <a:srgbClr val="2F3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3" name="AutoShape 3"/>
          <p:cNvSpPr/>
          <p:nvPr/>
        </p:nvSpPr>
        <p:spPr>
          <a:xfrm>
            <a:off x="-1091631" y="971550"/>
            <a:ext cx="20033862" cy="0"/>
          </a:xfrm>
          <a:prstGeom prst="line">
            <a:avLst/>
          </a:prstGeom>
          <a:ln w="57150" cap="flat">
            <a:solidFill>
              <a:srgbClr val="2F3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4" name="AutoShape 4"/>
          <p:cNvSpPr/>
          <p:nvPr/>
        </p:nvSpPr>
        <p:spPr>
          <a:xfrm>
            <a:off x="1462093" y="5405438"/>
            <a:ext cx="15363814" cy="0"/>
          </a:xfrm>
          <a:prstGeom prst="line">
            <a:avLst/>
          </a:prstGeom>
          <a:ln w="5238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5" name="TextBox 5"/>
          <p:cNvSpPr txBox="1"/>
          <p:nvPr/>
        </p:nvSpPr>
        <p:spPr>
          <a:xfrm>
            <a:off x="2064243" y="3676650"/>
            <a:ext cx="14159513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5200" spc="130">
                <a:solidFill>
                  <a:srgbClr val="2F3132"/>
                </a:solidFill>
                <a:latin typeface="モトヤゴシック w"/>
                <a:ea typeface="モトヤゴシック w"/>
              </a:rPr>
              <a:t>自社開発OSS 「dim」</a:t>
            </a:r>
          </a:p>
          <a:p>
            <a:pPr>
              <a:lnSpc>
                <a:spcPts val="6240"/>
              </a:lnSpc>
            </a:pPr>
            <a:r>
              <a:rPr lang="en-US" sz="5200" spc="130">
                <a:solidFill>
                  <a:srgbClr val="2F3132"/>
                </a:solidFill>
                <a:latin typeface="モトヤゴシック w"/>
                <a:ea typeface="モトヤゴシック w"/>
              </a:rPr>
              <a:t>GTFSデータに特化した新機能開発の取り組み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52370" y="2857500"/>
            <a:ext cx="5362830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sz="3899" spc="179">
                <a:solidFill>
                  <a:srgbClr val="2F3132"/>
                </a:solidFill>
                <a:latin typeface="モトヤゴシック w"/>
                <a:ea typeface="モトヤゴシック w"/>
              </a:rPr>
              <a:t>TIS株式会社 宮岡時生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37154" y="6057900"/>
            <a:ext cx="4013692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341">
                <a:solidFill>
                  <a:srgbClr val="2F3132"/>
                </a:solidFill>
                <a:latin typeface="モトヤゴシック w"/>
              </a:rPr>
              <a:t>2024.03.02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615338" y="342900"/>
            <a:ext cx="51194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特徴</a:t>
            </a:r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0FCE7C56-AE08-F3D5-4D2C-5E445CF6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48100"/>
            <a:ext cx="15904336" cy="5105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27794-B7B4-8A5D-27BD-5EED8B7C927C}"/>
              </a:ext>
            </a:extLst>
          </p:cNvPr>
          <p:cNvSpPr txBox="1"/>
          <p:nvPr/>
        </p:nvSpPr>
        <p:spPr>
          <a:xfrm>
            <a:off x="1409700" y="2019300"/>
            <a:ext cx="154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5400"/>
              <a:t>データ検索/取得/処理/記録の一連プロセスに対応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AB8D8-4756-A401-AB88-7E45C7BFC435}"/>
              </a:ext>
            </a:extLst>
          </p:cNvPr>
          <p:cNvSpPr/>
          <p:nvPr/>
        </p:nvSpPr>
        <p:spPr>
          <a:xfrm>
            <a:off x="9372600" y="4229100"/>
            <a:ext cx="3429000" cy="3962401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8742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615338" y="342900"/>
            <a:ext cx="51194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特徴</a:t>
            </a:r>
          </a:p>
        </p:txBody>
      </p:sp>
      <p:pic>
        <p:nvPicPr>
          <p:cNvPr id="4" name="Picture 3" descr="A black gear with blue circles and a black symbol&#10;&#10;Description automatically generated with medium confidence">
            <a:extLst>
              <a:ext uri="{FF2B5EF4-FFF2-40B4-BE49-F238E27FC236}">
                <a16:creationId xmlns:a16="http://schemas.microsoft.com/office/drawing/2014/main" id="{FA16EBCE-4FD7-1600-C893-A517C6767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26"/>
          <a:stretch/>
        </p:blipFill>
        <p:spPr>
          <a:xfrm>
            <a:off x="872771" y="3924308"/>
            <a:ext cx="16653229" cy="5257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7AE29E-8824-0E16-ABFD-450E4CEF6A48}"/>
              </a:ext>
            </a:extLst>
          </p:cNvPr>
          <p:cNvSpPr txBox="1"/>
          <p:nvPr/>
        </p:nvSpPr>
        <p:spPr>
          <a:xfrm>
            <a:off x="1409700" y="2019300"/>
            <a:ext cx="154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5400"/>
              <a:t>データ利活用する際の汎用的な加工処理を搭載</a:t>
            </a:r>
          </a:p>
        </p:txBody>
      </p:sp>
    </p:spTree>
    <p:extLst>
      <p:ext uri="{BB962C8B-B14F-4D97-AF65-F5344CB8AC3E}">
        <p14:creationId xmlns:p14="http://schemas.microsoft.com/office/powerpoint/2010/main" val="186469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615338" y="342900"/>
            <a:ext cx="51194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特徴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47010-6968-2E3F-A2F4-FFC2C4988D99}"/>
              </a:ext>
            </a:extLst>
          </p:cNvPr>
          <p:cNvSpPr txBox="1"/>
          <p:nvPr/>
        </p:nvSpPr>
        <p:spPr>
          <a:xfrm>
            <a:off x="1409700" y="2019300"/>
            <a:ext cx="154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5400"/>
              <a:t>1Stepでデータの準備を完了</a:t>
            </a:r>
          </a:p>
        </p:txBody>
      </p:sp>
      <p:pic>
        <p:nvPicPr>
          <p:cNvPr id="4" name="Picture 3" descr="A clipboard with blue arrows and text&#10;&#10;Description automatically generated">
            <a:extLst>
              <a:ext uri="{FF2B5EF4-FFF2-40B4-BE49-F238E27FC236}">
                <a16:creationId xmlns:a16="http://schemas.microsoft.com/office/drawing/2014/main" id="{D4AAB0F9-460C-677C-E5B1-35F98C7DF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46" y="3376133"/>
            <a:ext cx="15842308" cy="58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615338" y="342900"/>
            <a:ext cx="51194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特徴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22652-6ECB-5288-22E2-90C2C168DBAA}"/>
              </a:ext>
            </a:extLst>
          </p:cNvPr>
          <p:cNvSpPr txBox="1"/>
          <p:nvPr/>
        </p:nvSpPr>
        <p:spPr>
          <a:xfrm>
            <a:off x="1409700" y="2019300"/>
            <a:ext cx="1546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5400"/>
              <a:t>AI(GPT-3.5)によるデータの加工処理/可視化処理のコード自動生成</a:t>
            </a:r>
          </a:p>
        </p:txBody>
      </p:sp>
      <p:pic>
        <p:nvPicPr>
          <p:cNvPr id="4" name="Picture 3" descr="A brain and arrows pointing to the side of a head&#10;&#10;Description automatically generated">
            <a:extLst>
              <a:ext uri="{FF2B5EF4-FFF2-40B4-BE49-F238E27FC236}">
                <a16:creationId xmlns:a16="http://schemas.microsoft.com/office/drawing/2014/main" id="{EE79EAE5-A43D-7503-B44D-38961E404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/>
          <a:stretch/>
        </p:blipFill>
        <p:spPr>
          <a:xfrm>
            <a:off x="946623" y="4622957"/>
            <a:ext cx="16456892" cy="39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19CE87-E589-1942-FEA4-323EA4F38FB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grpSp>
        <p:nvGrpSpPr>
          <p:cNvPr id="2" name="Group 2"/>
          <p:cNvGrpSpPr/>
          <p:nvPr/>
        </p:nvGrpSpPr>
        <p:grpSpPr>
          <a:xfrm>
            <a:off x="4494110" y="-38100"/>
            <a:ext cx="9091712" cy="1987906"/>
            <a:chOff x="0" y="0"/>
            <a:chExt cx="3075468" cy="6724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5468" cy="672452"/>
            </a:xfrm>
            <a:custGeom>
              <a:avLst/>
              <a:gdLst/>
              <a:ahLst/>
              <a:cxnLst/>
              <a:rect l="l" t="t" r="r" b="b"/>
              <a:pathLst>
                <a:path w="3075468" h="672452">
                  <a:moveTo>
                    <a:pt x="2951008" y="672452"/>
                  </a:moveTo>
                  <a:lnTo>
                    <a:pt x="124460" y="672452"/>
                  </a:lnTo>
                  <a:cubicBezTo>
                    <a:pt x="55880" y="672452"/>
                    <a:pt x="0" y="616572"/>
                    <a:pt x="0" y="5479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1008" y="0"/>
                  </a:lnTo>
                  <a:cubicBezTo>
                    <a:pt x="3019588" y="0"/>
                    <a:pt x="3075468" y="55880"/>
                    <a:pt x="3075468" y="124460"/>
                  </a:cubicBezTo>
                  <a:lnTo>
                    <a:pt x="3075468" y="547992"/>
                  </a:lnTo>
                  <a:cubicBezTo>
                    <a:pt x="3075468" y="616572"/>
                    <a:pt x="3019588" y="672452"/>
                    <a:pt x="2951008" y="672452"/>
                  </a:cubicBezTo>
                  <a:close/>
                </a:path>
              </a:pathLst>
            </a:custGeom>
            <a:solidFill>
              <a:srgbClr val="99D9D9"/>
            </a:solidFill>
          </p:spPr>
          <p:txBody>
            <a:bodyPr/>
            <a:lstStyle/>
            <a:p>
              <a:endParaRPr lang="en-JP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702178" y="246608"/>
            <a:ext cx="8883644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モトヤゴシック w"/>
                <a:ea typeface="モトヤゴシック w"/>
              </a:rPr>
              <a:t>GTFSに特化した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モトヤゴシック w"/>
                <a:ea typeface="モトヤゴシック w"/>
              </a:rPr>
              <a:t>新機能開発について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モトヤゴシック w"/>
              <a:ea typeface="モトヤゴシック 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B2AD4-5DE0-308E-1ABC-2896A8B12AC9}"/>
              </a:ext>
            </a:extLst>
          </p:cNvPr>
          <p:cNvSpPr txBox="1"/>
          <p:nvPr/>
        </p:nvSpPr>
        <p:spPr>
          <a:xfrm>
            <a:off x="685800" y="3314700"/>
            <a:ext cx="16916400" cy="479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JP" sz="4800"/>
              <a:t>特定非営利活動法人OTTOP様にご協力いただきながら</a:t>
            </a:r>
          </a:p>
          <a:p>
            <a:pPr marL="1314450" lvl="1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5400"/>
              <a:t>GTFSに対する課題感のヒアリング</a:t>
            </a:r>
          </a:p>
          <a:p>
            <a:pPr marL="1314450" lvl="1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5400"/>
              <a:t>機能検討</a:t>
            </a:r>
            <a:endParaRPr lang="en-US" sz="5400"/>
          </a:p>
          <a:p>
            <a:pPr marL="1314450" lvl="1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5400"/>
              <a:t>実装</a:t>
            </a:r>
            <a:endParaRPr lang="en-JP" sz="5400"/>
          </a:p>
        </p:txBody>
      </p:sp>
    </p:spTree>
    <p:extLst>
      <p:ext uri="{BB962C8B-B14F-4D97-AF65-F5344CB8AC3E}">
        <p14:creationId xmlns:p14="http://schemas.microsoft.com/office/powerpoint/2010/main" val="292819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248400" y="342900"/>
            <a:ext cx="58052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取り組んでいる課題感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75D6D-5B3C-9D4F-0D70-B8182888FF55}"/>
              </a:ext>
            </a:extLst>
          </p:cNvPr>
          <p:cNvSpPr txBox="1"/>
          <p:nvPr/>
        </p:nvSpPr>
        <p:spPr>
          <a:xfrm>
            <a:off x="1797731" y="4358670"/>
            <a:ext cx="147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9600"/>
              <a:t>更新差分がわかりずらい</a:t>
            </a:r>
          </a:p>
        </p:txBody>
      </p:sp>
    </p:spTree>
    <p:extLst>
      <p:ext uri="{BB962C8B-B14F-4D97-AF65-F5344CB8AC3E}">
        <p14:creationId xmlns:p14="http://schemas.microsoft.com/office/powerpoint/2010/main" val="129847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248400" y="342900"/>
            <a:ext cx="58052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解決アプローチ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75D6D-5B3C-9D4F-0D70-B8182888FF55}"/>
              </a:ext>
            </a:extLst>
          </p:cNvPr>
          <p:cNvSpPr txBox="1"/>
          <p:nvPr/>
        </p:nvSpPr>
        <p:spPr>
          <a:xfrm>
            <a:off x="914400" y="1638300"/>
            <a:ext cx="1325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4400"/>
              <a:t>分かりやすい形に可視化する(時刻表, 路線図 など)</a:t>
            </a:r>
          </a:p>
          <a:p>
            <a:pPr lvl="1"/>
            <a:r>
              <a:rPr lang="en-JP" sz="4400"/>
              <a:t>(仮) dim gtfs visualise “stop_time.txt”</a:t>
            </a:r>
          </a:p>
        </p:txBody>
      </p:sp>
      <p:pic>
        <p:nvPicPr>
          <p:cNvPr id="17412" name="Picture 4" descr="時刻表｜沖縄を好きになるバス。やんばる急行バス">
            <a:extLst>
              <a:ext uri="{FF2B5EF4-FFF2-40B4-BE49-F238E27FC236}">
                <a16:creationId xmlns:a16="http://schemas.microsoft.com/office/drawing/2014/main" id="{CD2AEFB0-3B70-C496-D581-B668B5D0D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4808" r="3356" b="60838"/>
          <a:stretch/>
        </p:blipFill>
        <p:spPr bwMode="auto">
          <a:xfrm>
            <a:off x="3200400" y="3536301"/>
            <a:ext cx="11906693" cy="61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28D8EF-BD77-57EA-4D82-94D156A5F7E6}"/>
              </a:ext>
            </a:extLst>
          </p:cNvPr>
          <p:cNvSpPr txBox="1"/>
          <p:nvPr/>
        </p:nvSpPr>
        <p:spPr>
          <a:xfrm>
            <a:off x="11254563" y="985904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/>
              <a:t>やんばる急行バス 時刻表(</a:t>
            </a:r>
            <a:r>
              <a:rPr lang="en-GB"/>
              <a:t>https://yanbaru-expressbus.com/timetable/</a:t>
            </a:r>
            <a:r>
              <a:rPr lang="en-JP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E9E49A-1B2C-8D8B-86EF-ED12C066D4E0}"/>
              </a:ext>
            </a:extLst>
          </p:cNvPr>
          <p:cNvSpPr/>
          <p:nvPr/>
        </p:nvSpPr>
        <p:spPr>
          <a:xfrm>
            <a:off x="9630848" y="4689048"/>
            <a:ext cx="728445" cy="371253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610E8-92DB-7995-14ED-755485C1A444}"/>
              </a:ext>
            </a:extLst>
          </p:cNvPr>
          <p:cNvSpPr/>
          <p:nvPr/>
        </p:nvSpPr>
        <p:spPr>
          <a:xfrm>
            <a:off x="7501155" y="9327501"/>
            <a:ext cx="728445" cy="371253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E9EA06-57C6-3988-F687-EF578C1E5396}"/>
              </a:ext>
            </a:extLst>
          </p:cNvPr>
          <p:cNvSpPr/>
          <p:nvPr/>
        </p:nvSpPr>
        <p:spPr>
          <a:xfrm>
            <a:off x="13030200" y="7813248"/>
            <a:ext cx="728445" cy="371253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C7E9F9-42F8-28DC-6803-2CA721925457}"/>
              </a:ext>
            </a:extLst>
          </p:cNvPr>
          <p:cNvSpPr/>
          <p:nvPr/>
        </p:nvSpPr>
        <p:spPr>
          <a:xfrm>
            <a:off x="11692155" y="4679301"/>
            <a:ext cx="728445" cy="371253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D43D9A4-428D-733F-2A49-F6B08F5054C2}"/>
              </a:ext>
            </a:extLst>
          </p:cNvPr>
          <p:cNvSpPr/>
          <p:nvPr/>
        </p:nvSpPr>
        <p:spPr>
          <a:xfrm>
            <a:off x="499846" y="4203272"/>
            <a:ext cx="6096000" cy="952057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9A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800">
                <a:solidFill>
                  <a:schemeClr val="tx1"/>
                </a:solidFill>
              </a:rPr>
              <a:t>追加された時刻は緑の背景で表示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2E2902-DF06-330B-370A-DED21D1ED62B}"/>
              </a:ext>
            </a:extLst>
          </p:cNvPr>
          <p:cNvCxnSpPr>
            <a:stCxn id="11" idx="3"/>
            <a:endCxn id="4" idx="1"/>
          </p:cNvCxnSpPr>
          <p:nvPr/>
        </p:nvCxnSpPr>
        <p:spPr>
          <a:xfrm>
            <a:off x="6595846" y="4679301"/>
            <a:ext cx="3035002" cy="19537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269F93-8206-A50E-791B-B639A9655886}"/>
              </a:ext>
            </a:extLst>
          </p:cNvPr>
          <p:cNvCxnSpPr>
            <a:cxnSpLocks/>
            <a:stCxn id="11" idx="3"/>
            <a:endCxn id="5" idx="0"/>
          </p:cNvCxnSpPr>
          <p:nvPr/>
        </p:nvCxnSpPr>
        <p:spPr>
          <a:xfrm>
            <a:off x="6595846" y="4679301"/>
            <a:ext cx="1269532" cy="4648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BBC72D-2162-6411-4BB6-82783EB8095D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6595846" y="4679301"/>
            <a:ext cx="6434354" cy="331957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B79ECDA-C222-E59B-BB9E-1860D9553E75}"/>
              </a:ext>
            </a:extLst>
          </p:cNvPr>
          <p:cNvSpPr/>
          <p:nvPr/>
        </p:nvSpPr>
        <p:spPr>
          <a:xfrm>
            <a:off x="13049463" y="6632148"/>
            <a:ext cx="728445" cy="371253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501C91D-4D7A-0A98-343F-8BD516E46EB1}"/>
              </a:ext>
            </a:extLst>
          </p:cNvPr>
          <p:cNvSpPr/>
          <p:nvPr/>
        </p:nvSpPr>
        <p:spPr>
          <a:xfrm>
            <a:off x="11873887" y="2836099"/>
            <a:ext cx="6096000" cy="952057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9A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800">
                <a:solidFill>
                  <a:schemeClr val="tx1"/>
                </a:solidFill>
              </a:rPr>
              <a:t>削除された時刻は赤の背景で表示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93330A-70A7-A28F-F4BE-958BC992C069}"/>
              </a:ext>
            </a:extLst>
          </p:cNvPr>
          <p:cNvCxnSpPr>
            <a:cxnSpLocks/>
            <a:stCxn id="23" idx="2"/>
            <a:endCxn id="10" idx="3"/>
          </p:cNvCxnSpPr>
          <p:nvPr/>
        </p:nvCxnSpPr>
        <p:spPr>
          <a:xfrm flipH="1">
            <a:off x="12420600" y="3788156"/>
            <a:ext cx="2501287" cy="107677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DA1A9E7-DD7B-0833-DDA5-E07FFCF19A2E}"/>
              </a:ext>
            </a:extLst>
          </p:cNvPr>
          <p:cNvCxnSpPr>
            <a:cxnSpLocks/>
            <a:stCxn id="23" idx="2"/>
            <a:endCxn id="22" idx="0"/>
          </p:cNvCxnSpPr>
          <p:nvPr/>
        </p:nvCxnSpPr>
        <p:spPr>
          <a:xfrm flipH="1">
            <a:off x="13413686" y="3788156"/>
            <a:ext cx="1508201" cy="284399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69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248400" y="342900"/>
            <a:ext cx="58052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その他の検討機能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04987-5632-29B3-82C9-E185E6855A50}"/>
              </a:ext>
            </a:extLst>
          </p:cNvPr>
          <p:cNvSpPr txBox="1"/>
          <p:nvPr/>
        </p:nvSpPr>
        <p:spPr>
          <a:xfrm>
            <a:off x="1752600" y="2096069"/>
            <a:ext cx="14401800" cy="685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6000"/>
              <a:t>メタデータを表示する機能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6000"/>
              <a:t>データの有効期限を確認する機能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6000"/>
              <a:t>2つ以上のGTFSデータをマージする機能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6000"/>
              <a:t>GTFSデータのバリデーション機能</a:t>
            </a:r>
          </a:p>
          <a:p>
            <a:pPr algn="r">
              <a:lnSpc>
                <a:spcPct val="150000"/>
              </a:lnSpc>
            </a:pPr>
            <a:r>
              <a:rPr lang="en-JP" sz="6000"/>
              <a:t>など</a:t>
            </a:r>
          </a:p>
        </p:txBody>
      </p:sp>
    </p:spTree>
    <p:extLst>
      <p:ext uri="{BB962C8B-B14F-4D97-AF65-F5344CB8AC3E}">
        <p14:creationId xmlns:p14="http://schemas.microsoft.com/office/powerpoint/2010/main" val="301345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5029200" y="336203"/>
            <a:ext cx="82296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ご清聴ありがとうございました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D257209-CC70-B834-68DD-A80A37753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262616"/>
            <a:ext cx="3924932" cy="3957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946211-7DE1-A84C-827E-F0F0FD4B7555}"/>
              </a:ext>
            </a:extLst>
          </p:cNvPr>
          <p:cNvSpPr txBox="1"/>
          <p:nvPr/>
        </p:nvSpPr>
        <p:spPr>
          <a:xfrm>
            <a:off x="1257300" y="1952535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3600"/>
              <a:t>Qiita記事</a:t>
            </a:r>
          </a:p>
          <a:p>
            <a:pPr algn="ctr"/>
            <a:r>
              <a:rPr lang="en-JP" sz="3600"/>
              <a:t>「dim」についてもっと知りたい方</a:t>
            </a:r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1F67625-604D-0102-0BEA-97BAE0DCE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22" y="3262616"/>
            <a:ext cx="3957156" cy="39571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45CE8A-B77C-C224-2197-2DD9E5551EC4}"/>
              </a:ext>
            </a:extLst>
          </p:cNvPr>
          <p:cNvSpPr txBox="1"/>
          <p:nvPr/>
        </p:nvSpPr>
        <p:spPr>
          <a:xfrm>
            <a:off x="9486902" y="18669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3600"/>
              <a:t>GitHub</a:t>
            </a:r>
          </a:p>
          <a:p>
            <a:pPr algn="ctr"/>
            <a:r>
              <a:rPr lang="en-JP" sz="3600"/>
              <a:t>IssueやPRもお待ちしております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2F4A5A-ACED-7D46-9732-79F486D861BC}"/>
              </a:ext>
            </a:extLst>
          </p:cNvPr>
          <p:cNvSpPr txBox="1"/>
          <p:nvPr/>
        </p:nvSpPr>
        <p:spPr>
          <a:xfrm>
            <a:off x="840144" y="7886700"/>
            <a:ext cx="11198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3200"/>
              <a:t>「こんな課題感がある！」や「こんな機能が欲しい！」など</a:t>
            </a:r>
          </a:p>
          <a:p>
            <a:pPr lvl="1"/>
            <a:r>
              <a:rPr lang="en-JP" sz="3200"/>
              <a:t>ぜひ宮岡までお伝えください！</a:t>
            </a:r>
          </a:p>
          <a:p>
            <a:pPr lvl="2"/>
            <a:r>
              <a:rPr lang="en-JP" sz="4400"/>
              <a:t>e-mail : miyaoka.tokio@tis.co.jp</a:t>
            </a:r>
          </a:p>
        </p:txBody>
      </p:sp>
    </p:spTree>
    <p:extLst>
      <p:ext uri="{BB962C8B-B14F-4D97-AF65-F5344CB8AC3E}">
        <p14:creationId xmlns:p14="http://schemas.microsoft.com/office/powerpoint/2010/main" val="30697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894E7C-4108-C0E0-80C0-C8DAB6DDB76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8" name="Picture 7" descr="A person in a black jacket&#10;&#10;Description automatically generated">
            <a:extLst>
              <a:ext uri="{FF2B5EF4-FFF2-40B4-BE49-F238E27FC236}">
                <a16:creationId xmlns:a16="http://schemas.microsoft.com/office/drawing/2014/main" id="{66096412-34D4-4BD3-B9F4-2B4C0560A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r="9589"/>
          <a:stretch/>
        </p:blipFill>
        <p:spPr>
          <a:xfrm>
            <a:off x="1148316" y="1758664"/>
            <a:ext cx="4261884" cy="4385188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F588BA25-5A4B-E122-80CB-306293431028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D3D5956C-C86B-3B28-8314-49123A79E214}"/>
              </a:ext>
            </a:extLst>
          </p:cNvPr>
          <p:cNvSpPr txBox="1"/>
          <p:nvPr/>
        </p:nvSpPr>
        <p:spPr>
          <a:xfrm>
            <a:off x="6743925" y="361950"/>
            <a:ext cx="480015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自己紹介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B6095-99D1-D021-DA16-1755E7B9A03F}"/>
              </a:ext>
            </a:extLst>
          </p:cNvPr>
          <p:cNvSpPr txBox="1"/>
          <p:nvPr/>
        </p:nvSpPr>
        <p:spPr>
          <a:xfrm>
            <a:off x="1143000" y="6792388"/>
            <a:ext cx="16230600" cy="2800767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JP" sz="4400"/>
              <a:t>経歴</a:t>
            </a:r>
          </a:p>
          <a:p>
            <a:pPr lvl="1"/>
            <a:r>
              <a:rPr lang="en-JP" sz="4400"/>
              <a:t>TIS株式会社 入社 (2022年4月)</a:t>
            </a:r>
          </a:p>
          <a:p>
            <a:pPr lvl="1"/>
            <a:r>
              <a:rPr lang="en-JP" sz="4400"/>
              <a:t>OSS開発・オープンデータ関連業務に従事(2022年9月〜)</a:t>
            </a:r>
          </a:p>
          <a:p>
            <a:pPr lvl="1"/>
            <a:r>
              <a:rPr lang="en-JP" sz="4400"/>
              <a:t>社内の新規事業企画に参画(2023年10月〜)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11C77-F9FB-7854-3D31-CBAF68EDEC0B}"/>
              </a:ext>
            </a:extLst>
          </p:cNvPr>
          <p:cNvSpPr txBox="1"/>
          <p:nvPr/>
        </p:nvSpPr>
        <p:spPr>
          <a:xfrm>
            <a:off x="6324600" y="1758664"/>
            <a:ext cx="11049000" cy="4524315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JP" sz="4800"/>
              <a:t>名前：宮岡</a:t>
            </a:r>
            <a:r>
              <a:rPr lang="ja-JP" altLang="en-US" sz="4800"/>
              <a:t>　</a:t>
            </a:r>
            <a:r>
              <a:rPr lang="en-JP" sz="4800"/>
              <a:t>時生</a:t>
            </a:r>
          </a:p>
          <a:p>
            <a:r>
              <a:rPr lang="en-JP" sz="4800"/>
              <a:t>趣味：ゲーム・カラオケ</a:t>
            </a:r>
          </a:p>
          <a:p>
            <a:r>
              <a:rPr lang="en-JP" sz="4800"/>
              <a:t>特技：パントマイム</a:t>
            </a:r>
          </a:p>
          <a:p>
            <a:r>
              <a:rPr lang="en-JP" sz="4800"/>
              <a:t>SNS関連：</a:t>
            </a:r>
          </a:p>
          <a:p>
            <a:pPr lvl="1"/>
            <a:r>
              <a:rPr lang="en-JP" sz="4800"/>
              <a:t>GitHub → To-Ki-O</a:t>
            </a:r>
          </a:p>
          <a:p>
            <a:pPr lvl="1"/>
            <a:r>
              <a:rPr lang="en-JP" sz="4800"/>
              <a:t>X(旧Twitter) → @M_Tokio_0312</a:t>
            </a:r>
          </a:p>
        </p:txBody>
      </p:sp>
    </p:spTree>
    <p:extLst>
      <p:ext uri="{BB962C8B-B14F-4D97-AF65-F5344CB8AC3E}">
        <p14:creationId xmlns:p14="http://schemas.microsoft.com/office/powerpoint/2010/main" val="157354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91631" y="9229725"/>
            <a:ext cx="20883218" cy="0"/>
          </a:xfrm>
          <a:prstGeom prst="line">
            <a:avLst/>
          </a:prstGeom>
          <a:ln w="57150" cap="flat">
            <a:solidFill>
              <a:srgbClr val="2F3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3" name="AutoShape 3"/>
          <p:cNvSpPr/>
          <p:nvPr/>
        </p:nvSpPr>
        <p:spPr>
          <a:xfrm>
            <a:off x="-1091631" y="971550"/>
            <a:ext cx="20033862" cy="0"/>
          </a:xfrm>
          <a:prstGeom prst="line">
            <a:avLst/>
          </a:prstGeom>
          <a:ln w="57150" cap="flat">
            <a:solidFill>
              <a:srgbClr val="2F3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4" name="TextBox 4"/>
          <p:cNvSpPr txBox="1"/>
          <p:nvPr/>
        </p:nvSpPr>
        <p:spPr>
          <a:xfrm>
            <a:off x="2343841" y="2517879"/>
            <a:ext cx="13600318" cy="516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0"/>
              </a:lnSpc>
            </a:pPr>
            <a:r>
              <a:rPr lang="en-US" sz="5200" spc="130">
                <a:solidFill>
                  <a:srgbClr val="000000"/>
                </a:solidFill>
                <a:ea typeface="モトヤゴシック w"/>
              </a:rPr>
              <a:t>目次</a:t>
            </a:r>
          </a:p>
          <a:p>
            <a:pPr marL="1122725" lvl="1" indent="-561362" algn="just">
              <a:lnSpc>
                <a:spcPts val="10400"/>
              </a:lnSpc>
              <a:buFont typeface="Arial"/>
              <a:buChar char="•"/>
            </a:pPr>
            <a:r>
              <a:rPr lang="en-US" sz="5200" spc="130">
                <a:solidFill>
                  <a:srgbClr val="000000"/>
                </a:solidFill>
                <a:latin typeface="モトヤゴシック w"/>
                <a:ea typeface="モトヤゴシック w"/>
              </a:rPr>
              <a:t>dimのご紹介</a:t>
            </a:r>
            <a:endParaRPr lang="en-US" sz="5200" spc="130">
              <a:solidFill>
                <a:srgbClr val="000000"/>
              </a:solidFill>
              <a:ea typeface="モトヤゴシック w"/>
            </a:endParaRPr>
          </a:p>
          <a:p>
            <a:pPr marL="1122725" lvl="1" indent="-561362" algn="just">
              <a:lnSpc>
                <a:spcPts val="10400"/>
              </a:lnSpc>
              <a:buFont typeface="Arial"/>
              <a:buChar char="•"/>
            </a:pPr>
            <a:r>
              <a:rPr lang="en-US" sz="5200" spc="130">
                <a:solidFill>
                  <a:srgbClr val="000000"/>
                </a:solidFill>
                <a:latin typeface="モトヤゴシック w"/>
                <a:ea typeface="モトヤゴシック w"/>
              </a:rPr>
              <a:t>GTFSに特化した新機能開発について</a:t>
            </a:r>
          </a:p>
          <a:p>
            <a:pPr marL="1122725" lvl="1" indent="-561362" algn="just">
              <a:lnSpc>
                <a:spcPts val="10400"/>
              </a:lnSpc>
              <a:buFont typeface="Arial"/>
              <a:buChar char="•"/>
            </a:pPr>
            <a:r>
              <a:rPr lang="en-US" sz="5200" spc="130">
                <a:solidFill>
                  <a:srgbClr val="000000"/>
                </a:solidFill>
                <a:ea typeface="モトヤゴシック w"/>
              </a:rPr>
              <a:t>まとめ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615338" y="342900"/>
            <a:ext cx="51194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動作画面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195F1A4-AA7A-6ED5-E040-FFD894419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016" b="57723"/>
          <a:stretch/>
        </p:blipFill>
        <p:spPr>
          <a:xfrm>
            <a:off x="248562" y="3274490"/>
            <a:ext cx="17853013" cy="37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94110" y="-38100"/>
            <a:ext cx="9091712" cy="1987906"/>
            <a:chOff x="0" y="0"/>
            <a:chExt cx="3075468" cy="6724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5468" cy="672452"/>
            </a:xfrm>
            <a:custGeom>
              <a:avLst/>
              <a:gdLst/>
              <a:ahLst/>
              <a:cxnLst/>
              <a:rect l="l" t="t" r="r" b="b"/>
              <a:pathLst>
                <a:path w="3075468" h="672452">
                  <a:moveTo>
                    <a:pt x="2951008" y="672452"/>
                  </a:moveTo>
                  <a:lnTo>
                    <a:pt x="124460" y="672452"/>
                  </a:lnTo>
                  <a:cubicBezTo>
                    <a:pt x="55880" y="672452"/>
                    <a:pt x="0" y="616572"/>
                    <a:pt x="0" y="5479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1008" y="0"/>
                  </a:lnTo>
                  <a:cubicBezTo>
                    <a:pt x="3019588" y="0"/>
                    <a:pt x="3075468" y="55880"/>
                    <a:pt x="3075468" y="124460"/>
                  </a:cubicBezTo>
                  <a:lnTo>
                    <a:pt x="3075468" y="547992"/>
                  </a:lnTo>
                  <a:cubicBezTo>
                    <a:pt x="3075468" y="616572"/>
                    <a:pt x="3019588" y="672452"/>
                    <a:pt x="2951008" y="672452"/>
                  </a:cubicBezTo>
                  <a:close/>
                </a:path>
              </a:pathLst>
            </a:custGeom>
            <a:solidFill>
              <a:srgbClr val="99D9D9"/>
            </a:solidFill>
          </p:spPr>
          <p:txBody>
            <a:bodyPr/>
            <a:lstStyle/>
            <a:p>
              <a:endParaRPr lang="en-JP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702178" y="495300"/>
            <a:ext cx="8883644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モトヤゴシック w"/>
                <a:ea typeface="モトヤゴシック w"/>
              </a:rPr>
              <a:t>dimのご紹介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86794" y="3751003"/>
            <a:ext cx="12314411" cy="2784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79"/>
              </a:lnSpc>
            </a:pPr>
            <a:r>
              <a:rPr lang="en-US" sz="8599" spc="214">
                <a:solidFill>
                  <a:srgbClr val="000000"/>
                </a:solidFill>
                <a:ea typeface="モトヤゴシック w"/>
              </a:rPr>
              <a:t>オープンデータ</a:t>
            </a:r>
          </a:p>
          <a:p>
            <a:pPr>
              <a:lnSpc>
                <a:spcPts val="11179"/>
              </a:lnSpc>
            </a:pPr>
            <a:r>
              <a:rPr lang="en-US" sz="8599" spc="214">
                <a:solidFill>
                  <a:srgbClr val="000000"/>
                </a:solidFill>
                <a:ea typeface="モトヤゴシック w"/>
              </a:rPr>
              <a:t>パッケージマネージャー</a:t>
            </a:r>
          </a:p>
        </p:txBody>
      </p:sp>
      <p:pic>
        <p:nvPicPr>
          <p:cNvPr id="1026" name="Picture 2" descr="クエスチョンマークを出している人のイラスト（棒人間）">
            <a:extLst>
              <a:ext uri="{FF2B5EF4-FFF2-40B4-BE49-F238E27FC236}">
                <a16:creationId xmlns:a16="http://schemas.microsoft.com/office/drawing/2014/main" id="{B1250C9E-2287-471D-8950-DA77AA602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0" y="5067300"/>
            <a:ext cx="37084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7058025"/>
            <a:ext cx="16230600" cy="43815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JP"/>
          </a:p>
        </p:txBody>
      </p:sp>
      <p:sp>
        <p:nvSpPr>
          <p:cNvPr id="3" name="Freeform 3"/>
          <p:cNvSpPr/>
          <p:nvPr/>
        </p:nvSpPr>
        <p:spPr>
          <a:xfrm rot="5400000">
            <a:off x="1647825" y="65913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4" name="Freeform 4"/>
          <p:cNvSpPr/>
          <p:nvPr/>
        </p:nvSpPr>
        <p:spPr>
          <a:xfrm rot="5400000">
            <a:off x="5053012" y="65913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5" name="Freeform 5"/>
          <p:cNvSpPr/>
          <p:nvPr/>
        </p:nvSpPr>
        <p:spPr>
          <a:xfrm rot="5400000">
            <a:off x="8458200" y="65913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6" name="Freeform 6"/>
          <p:cNvSpPr/>
          <p:nvPr/>
        </p:nvSpPr>
        <p:spPr>
          <a:xfrm rot="5400000">
            <a:off x="11863387" y="65913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7" name="Freeform 7"/>
          <p:cNvSpPr/>
          <p:nvPr/>
        </p:nvSpPr>
        <p:spPr>
          <a:xfrm rot="5400000">
            <a:off x="15268575" y="65913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8" name="AutoShape 8"/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9" name="Freeform 9"/>
          <p:cNvSpPr/>
          <p:nvPr/>
        </p:nvSpPr>
        <p:spPr>
          <a:xfrm>
            <a:off x="4307013" y="3306928"/>
            <a:ext cx="2863600" cy="2903372"/>
          </a:xfrm>
          <a:custGeom>
            <a:avLst/>
            <a:gdLst/>
            <a:ahLst/>
            <a:cxnLst/>
            <a:rect l="l" t="t" r="r" b="b"/>
            <a:pathLst>
              <a:path w="2863600" h="2903372">
                <a:moveTo>
                  <a:pt x="0" y="0"/>
                </a:moveTo>
                <a:lnTo>
                  <a:pt x="2863599" y="0"/>
                </a:lnTo>
                <a:lnTo>
                  <a:pt x="2863599" y="2903372"/>
                </a:lnTo>
                <a:lnTo>
                  <a:pt x="0" y="29033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0" name="Freeform 10"/>
          <p:cNvSpPr/>
          <p:nvPr/>
        </p:nvSpPr>
        <p:spPr>
          <a:xfrm>
            <a:off x="1142025" y="3550464"/>
            <a:ext cx="2383200" cy="2416300"/>
          </a:xfrm>
          <a:custGeom>
            <a:avLst/>
            <a:gdLst/>
            <a:ahLst/>
            <a:cxnLst/>
            <a:rect l="l" t="t" r="r" b="b"/>
            <a:pathLst>
              <a:path w="2383200" h="2416300">
                <a:moveTo>
                  <a:pt x="0" y="0"/>
                </a:moveTo>
                <a:lnTo>
                  <a:pt x="2383200" y="0"/>
                </a:lnTo>
                <a:lnTo>
                  <a:pt x="2383200" y="2416300"/>
                </a:lnTo>
                <a:lnTo>
                  <a:pt x="0" y="2416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1" name="Freeform 11"/>
          <p:cNvSpPr/>
          <p:nvPr/>
        </p:nvSpPr>
        <p:spPr>
          <a:xfrm>
            <a:off x="8091169" y="3550464"/>
            <a:ext cx="2360216" cy="2416300"/>
          </a:xfrm>
          <a:custGeom>
            <a:avLst/>
            <a:gdLst/>
            <a:ahLst/>
            <a:cxnLst/>
            <a:rect l="l" t="t" r="r" b="b"/>
            <a:pathLst>
              <a:path w="2105661" h="2105661">
                <a:moveTo>
                  <a:pt x="0" y="0"/>
                </a:moveTo>
                <a:lnTo>
                  <a:pt x="2105660" y="0"/>
                </a:lnTo>
                <a:lnTo>
                  <a:pt x="2105660" y="2105661"/>
                </a:lnTo>
                <a:lnTo>
                  <a:pt x="0" y="21056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2" name="Freeform 12"/>
          <p:cNvSpPr/>
          <p:nvPr/>
        </p:nvSpPr>
        <p:spPr>
          <a:xfrm>
            <a:off x="14759305" y="3632815"/>
            <a:ext cx="2316708" cy="2348885"/>
          </a:xfrm>
          <a:custGeom>
            <a:avLst/>
            <a:gdLst/>
            <a:ahLst/>
            <a:cxnLst/>
            <a:rect l="l" t="t" r="r" b="b"/>
            <a:pathLst>
              <a:path w="2316708" h="2348885">
                <a:moveTo>
                  <a:pt x="0" y="0"/>
                </a:moveTo>
                <a:lnTo>
                  <a:pt x="2316709" y="0"/>
                </a:lnTo>
                <a:lnTo>
                  <a:pt x="2316709" y="2348885"/>
                </a:lnTo>
                <a:lnTo>
                  <a:pt x="0" y="23488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3" name="Freeform 13"/>
          <p:cNvSpPr/>
          <p:nvPr/>
        </p:nvSpPr>
        <p:spPr>
          <a:xfrm>
            <a:off x="11369079" y="3451228"/>
            <a:ext cx="2360216" cy="2360216"/>
          </a:xfrm>
          <a:custGeom>
            <a:avLst/>
            <a:gdLst/>
            <a:ahLst/>
            <a:cxnLst/>
            <a:rect l="l" t="t" r="r" b="b"/>
            <a:pathLst>
              <a:path w="2360216" h="2360216">
                <a:moveTo>
                  <a:pt x="0" y="0"/>
                </a:moveTo>
                <a:lnTo>
                  <a:pt x="2360217" y="0"/>
                </a:lnTo>
                <a:lnTo>
                  <a:pt x="2360217" y="2360216"/>
                </a:lnTo>
                <a:lnTo>
                  <a:pt x="0" y="23602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4" name="TextBox 14"/>
          <p:cNvSpPr txBox="1"/>
          <p:nvPr/>
        </p:nvSpPr>
        <p:spPr>
          <a:xfrm>
            <a:off x="877669" y="7836131"/>
            <a:ext cx="2911912" cy="168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 spc="72">
                <a:solidFill>
                  <a:srgbClr val="2F3132"/>
                </a:solidFill>
                <a:latin typeface="モトヤゴシック w"/>
                <a:ea typeface="モトヤゴシック w"/>
              </a:rPr>
              <a:t>Googleなどで</a:t>
            </a:r>
          </a:p>
          <a:p>
            <a:pPr algn="ctr">
              <a:lnSpc>
                <a:spcPts val="5400"/>
              </a:lnSpc>
            </a:pPr>
            <a:r>
              <a:rPr lang="en-US" sz="3600" spc="72">
                <a:solidFill>
                  <a:srgbClr val="2F3132"/>
                </a:solidFill>
                <a:ea typeface="モトヤゴシック w"/>
              </a:rPr>
              <a:t>データを検索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33883" y="7845656"/>
            <a:ext cx="2809858" cy="97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 spc="71">
                <a:solidFill>
                  <a:srgbClr val="2F3132"/>
                </a:solidFill>
                <a:ea typeface="モトヤゴシック w"/>
              </a:rPr>
              <a:t>ダウンロード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67468" y="7845656"/>
            <a:ext cx="3153065" cy="97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 spc="71">
                <a:solidFill>
                  <a:srgbClr val="2F3132"/>
                </a:solidFill>
                <a:ea typeface="モトヤゴシック w"/>
              </a:rPr>
              <a:t>データの確認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76928" y="7845656"/>
            <a:ext cx="2544519" cy="97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 spc="71">
                <a:solidFill>
                  <a:srgbClr val="2F3132"/>
                </a:solidFill>
                <a:ea typeface="モトヤゴシック w"/>
              </a:rPr>
              <a:t>後処理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528006" y="7845656"/>
            <a:ext cx="2852738" cy="97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 spc="71">
                <a:solidFill>
                  <a:srgbClr val="2F3132"/>
                </a:solidFill>
                <a:ea typeface="モトヤゴシック w"/>
              </a:rPr>
              <a:t>データを保存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43925" y="361950"/>
            <a:ext cx="4800150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データ活用の流れ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A2F56D1-A0C6-2630-2B6C-BBC5617D231F}"/>
              </a:ext>
            </a:extLst>
          </p:cNvPr>
          <p:cNvCxnSpPr>
            <a:cxnSpLocks/>
          </p:cNvCxnSpPr>
          <p:nvPr/>
        </p:nvCxnSpPr>
        <p:spPr>
          <a:xfrm rot="16200000" flipV="1">
            <a:off x="5720746" y="360824"/>
            <a:ext cx="12700" cy="6861428"/>
          </a:xfrm>
          <a:prstGeom prst="bentConnector3">
            <a:avLst>
              <a:gd name="adj1" fmla="val 8497677"/>
            </a:avLst>
          </a:prstGeom>
          <a:ln w="149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5">
            <a:extLst>
              <a:ext uri="{FF2B5EF4-FFF2-40B4-BE49-F238E27FC236}">
                <a16:creationId xmlns:a16="http://schemas.microsoft.com/office/drawing/2014/main" id="{AA1A3D1D-C599-11FA-BE63-AC07712CEEA4}"/>
              </a:ext>
            </a:extLst>
          </p:cNvPr>
          <p:cNvSpPr txBox="1"/>
          <p:nvPr/>
        </p:nvSpPr>
        <p:spPr>
          <a:xfrm>
            <a:off x="1647825" y="1835381"/>
            <a:ext cx="8424345" cy="632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599" spc="71">
                <a:solidFill>
                  <a:srgbClr val="2F3132"/>
                </a:solidFill>
                <a:ea typeface="モトヤゴシック w"/>
              </a:rPr>
              <a:t>データ不備/欲しいデータではなかった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743925" y="361950"/>
            <a:ext cx="480015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課題感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90F62-02E5-0835-30E9-1B060FF9BC82}"/>
              </a:ext>
            </a:extLst>
          </p:cNvPr>
          <p:cNvSpPr txBox="1"/>
          <p:nvPr/>
        </p:nvSpPr>
        <p:spPr>
          <a:xfrm>
            <a:off x="1950560" y="2473455"/>
            <a:ext cx="14401800" cy="410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JP" sz="6000"/>
              <a:t>◆ どこからデータを取ってきたか</a:t>
            </a:r>
          </a:p>
          <a:p>
            <a:pPr>
              <a:lnSpc>
                <a:spcPct val="150000"/>
              </a:lnSpc>
            </a:pPr>
            <a:r>
              <a:rPr lang="en-JP" sz="6000"/>
              <a:t>◆ どのような後処理をしたか</a:t>
            </a:r>
          </a:p>
          <a:p>
            <a:pPr algn="r">
              <a:lnSpc>
                <a:spcPct val="150000"/>
              </a:lnSpc>
            </a:pPr>
            <a:r>
              <a:rPr lang="en-JP" sz="6000"/>
              <a:t>分からなくなる</a:t>
            </a:r>
          </a:p>
        </p:txBody>
      </p:sp>
      <p:pic>
        <p:nvPicPr>
          <p:cNvPr id="3074" name="Picture 2" descr="落胆している人のイラスト（棒人間）">
            <a:extLst>
              <a:ext uri="{FF2B5EF4-FFF2-40B4-BE49-F238E27FC236}">
                <a16:creationId xmlns:a16="http://schemas.microsoft.com/office/drawing/2014/main" id="{4DBD8ECE-7051-AB2D-89F7-2A691A38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611" y="5703639"/>
            <a:ext cx="4637749" cy="47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7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615338" y="342900"/>
            <a:ext cx="51194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解決アプローチ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3ABDD-89B4-191C-6C50-5CB0D93CA265}"/>
              </a:ext>
            </a:extLst>
          </p:cNvPr>
          <p:cNvSpPr txBox="1"/>
          <p:nvPr/>
        </p:nvSpPr>
        <p:spPr>
          <a:xfrm>
            <a:off x="640668" y="1866900"/>
            <a:ext cx="17068800" cy="328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JP" sz="4800"/>
              <a:t>◆ オープンデータをインストールできる</a:t>
            </a:r>
          </a:p>
          <a:p>
            <a:pPr>
              <a:lnSpc>
                <a:spcPct val="150000"/>
              </a:lnSpc>
            </a:pPr>
            <a:r>
              <a:rPr lang="en-JP" sz="4800"/>
              <a:t>◆ 諸元情報を管理できる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4800"/>
              <a:t>取得元URL, 最終更新日, バージョン, 実行した後処理</a:t>
            </a:r>
            <a:r>
              <a:rPr lang="ja-JP" altLang="en-US" sz="4800"/>
              <a:t>　</a:t>
            </a:r>
            <a:r>
              <a:rPr lang="en-JP" sz="4800"/>
              <a:t>など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029FB-9754-2B76-31DB-A56F280B44D2}"/>
              </a:ext>
            </a:extLst>
          </p:cNvPr>
          <p:cNvSpPr txBox="1"/>
          <p:nvPr/>
        </p:nvSpPr>
        <p:spPr>
          <a:xfrm>
            <a:off x="383949" y="7505700"/>
            <a:ext cx="17582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8000"/>
              <a:t>オープンデータパッケージマネージャ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D96DCC3F-E861-FE5E-8DE0-56FC3AE3EE01}"/>
              </a:ext>
            </a:extLst>
          </p:cNvPr>
          <p:cNvSpPr/>
          <p:nvPr/>
        </p:nvSpPr>
        <p:spPr>
          <a:xfrm>
            <a:off x="7281974" y="5632162"/>
            <a:ext cx="3786187" cy="164493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2C085-D2DF-68D4-2BC1-1866BA4B0D29}"/>
              </a:ext>
            </a:extLst>
          </p:cNvPr>
          <p:cNvSpPr txBox="1"/>
          <p:nvPr/>
        </p:nvSpPr>
        <p:spPr>
          <a:xfrm>
            <a:off x="10803387" y="8847746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3600"/>
              <a:t>※ apt, npm, pip のようなイメージ</a:t>
            </a:r>
          </a:p>
        </p:txBody>
      </p:sp>
    </p:spTree>
    <p:extLst>
      <p:ext uri="{BB962C8B-B14F-4D97-AF65-F5344CB8AC3E}">
        <p14:creationId xmlns:p14="http://schemas.microsoft.com/office/powerpoint/2010/main" val="207215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865C6F-7487-D191-9CA5-5EEC97D8444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F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10DEC1-CECC-6F03-AF5C-7F885C29D4CA}"/>
              </a:ext>
            </a:extLst>
          </p:cNvPr>
          <p:cNvSpPr/>
          <p:nvPr/>
        </p:nvSpPr>
        <p:spPr>
          <a:xfrm>
            <a:off x="6439533" y="1240714"/>
            <a:ext cx="5423854" cy="0"/>
          </a:xfrm>
          <a:prstGeom prst="line">
            <a:avLst/>
          </a:prstGeom>
          <a:ln w="323850" cap="rnd">
            <a:solidFill>
              <a:srgbClr val="9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JP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8A85EC9-C66B-C55B-9211-F90753006D87}"/>
              </a:ext>
            </a:extLst>
          </p:cNvPr>
          <p:cNvSpPr txBox="1"/>
          <p:nvPr/>
        </p:nvSpPr>
        <p:spPr>
          <a:xfrm>
            <a:off x="6615338" y="342900"/>
            <a:ext cx="51194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ea typeface="モトヤゴシック w"/>
              </a:rPr>
              <a:t>特徴</a:t>
            </a:r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0FCE7C56-AE08-F3D5-4D2C-5E445CF6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48100"/>
            <a:ext cx="15904336" cy="5105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27794-B7B4-8A5D-27BD-5EED8B7C927C}"/>
              </a:ext>
            </a:extLst>
          </p:cNvPr>
          <p:cNvSpPr txBox="1"/>
          <p:nvPr/>
        </p:nvSpPr>
        <p:spPr>
          <a:xfrm>
            <a:off x="1409700" y="2019300"/>
            <a:ext cx="154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5400"/>
              <a:t>データ検索/取得/処理/記録の一連プロセスに対応</a:t>
            </a:r>
          </a:p>
        </p:txBody>
      </p:sp>
    </p:spTree>
    <p:extLst>
      <p:ext uri="{BB962C8B-B14F-4D97-AF65-F5344CB8AC3E}">
        <p14:creationId xmlns:p14="http://schemas.microsoft.com/office/powerpoint/2010/main" val="143559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318</Words>
  <Application>Microsoft Macintosh PowerPoint</Application>
  <PresentationFormat>Custom</PresentationFormat>
  <Paragraphs>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モトヤゴシック 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2024.03.02</dc:title>
  <cp:lastModifiedBy>tokio miyaoka</cp:lastModifiedBy>
  <cp:revision>5</cp:revision>
  <dcterms:created xsi:type="dcterms:W3CDTF">2006-08-16T00:00:00Z</dcterms:created>
  <dcterms:modified xsi:type="dcterms:W3CDTF">2024-03-02T08:31:23Z</dcterms:modified>
  <dc:identifier>DAF-QwfShkw</dc:identifier>
</cp:coreProperties>
</file>